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356" r:id="rId2"/>
    <p:sldId id="396" r:id="rId3"/>
    <p:sldId id="397" r:id="rId4"/>
    <p:sldId id="375" r:id="rId5"/>
    <p:sldId id="452" r:id="rId6"/>
    <p:sldId id="426" r:id="rId7"/>
    <p:sldId id="474" r:id="rId8"/>
    <p:sldId id="475" r:id="rId9"/>
    <p:sldId id="476" r:id="rId10"/>
    <p:sldId id="458" r:id="rId11"/>
    <p:sldId id="469" r:id="rId12"/>
    <p:sldId id="467" r:id="rId13"/>
    <p:sldId id="468" r:id="rId14"/>
    <p:sldId id="407" r:id="rId15"/>
    <p:sldId id="465" r:id="rId16"/>
    <p:sldId id="430" r:id="rId17"/>
    <p:sldId id="479" r:id="rId18"/>
    <p:sldId id="477" r:id="rId19"/>
    <p:sldId id="478" r:id="rId20"/>
    <p:sldId id="480" r:id="rId21"/>
    <p:sldId id="425" r:id="rId22"/>
    <p:sldId id="481" r:id="rId23"/>
    <p:sldId id="482" r:id="rId24"/>
  </p:sldIdLst>
  <p:sldSz cx="12192000" cy="6858000"/>
  <p:notesSz cx="69977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7FF"/>
    <a:srgbClr val="F2A36E"/>
    <a:srgbClr val="B14AFF"/>
    <a:srgbClr val="E2F1D9"/>
    <a:srgbClr val="DDB0FF"/>
    <a:srgbClr val="99E3FF"/>
    <a:srgbClr val="FCE5D6"/>
    <a:srgbClr val="FFF2CD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36" autoAdjust="0"/>
    <p:restoredTop sz="87685" autoAdjust="0"/>
  </p:normalViewPr>
  <p:slideViewPr>
    <p:cSldViewPr snapToGrid="0">
      <p:cViewPr varScale="1">
        <p:scale>
          <a:sx n="75" d="100"/>
          <a:sy n="75" d="100"/>
        </p:scale>
        <p:origin x="1037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5" d="100"/>
          <a:sy n="105" d="100"/>
        </p:scale>
        <p:origin x="3798" y="12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12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3988" y="0"/>
            <a:ext cx="303212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47680-5B45-4075-8EF5-A6499484B3D5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32125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3988" y="8818563"/>
            <a:ext cx="3032125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6DFC2-323F-45CF-9F5E-8362F361C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85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3744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r">
              <a:defRPr sz="1200"/>
            </a:lvl1pPr>
          </a:lstStyle>
          <a:p>
            <a:fld id="{7BC75996-6902-45E1-91B2-84002FE0FDDD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31" tIns="46516" rIns="93031" bIns="46516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9770" y="4467781"/>
            <a:ext cx="5598160" cy="3655457"/>
          </a:xfrm>
          <a:prstGeom prst="rect">
            <a:avLst/>
          </a:prstGeom>
        </p:spPr>
        <p:txBody>
          <a:bodyPr vert="horz" lIns="93031" tIns="46516" rIns="93031" bIns="46516" rtlCol="0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3744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r">
              <a:defRPr sz="1200"/>
            </a:lvl1pPr>
          </a:lstStyle>
          <a:p>
            <a:fld id="{AC3B06DF-F96A-40D8-B2BA-ACB7EF1480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953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550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806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689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89159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FC75D92-90CE-4ED3-9A36-29DFB1E67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068" y="6524949"/>
            <a:ext cx="1553349" cy="295636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691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5" indent="0" algn="ctr">
              <a:buNone/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36752D-E743-417C-AA3D-C4867B08319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29638-28F1-429D-B96F-29A3DE77A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068" y="6524949"/>
            <a:ext cx="1553349" cy="295636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432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354157"/>
            <a:ext cx="3932237" cy="2140168"/>
          </a:xfrm>
        </p:spPr>
        <p:txBody>
          <a:bodyPr anchor="b">
            <a:noAutofit/>
          </a:bodyPr>
          <a:lstStyle>
            <a:lvl1pPr>
              <a:defRPr sz="36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67299" y="282035"/>
            <a:ext cx="6232071" cy="6439444"/>
          </a:xfrm>
        </p:spPr>
        <p:txBody>
          <a:bodyPr>
            <a:normAutofit/>
          </a:bodyPr>
          <a:lstStyle>
            <a:lvl1pPr marL="274320" indent="-27432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600" b="0" i="0">
                <a:latin typeface="Inconsolata" charset="0"/>
                <a:ea typeface="Inconsolata" charset="0"/>
                <a:cs typeface="Inconsolata" charset="0"/>
              </a:defRPr>
            </a:lvl1pPr>
            <a:lvl2pPr marL="868663" indent="-4572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2400"/>
            </a:lvl2pPr>
            <a:lvl3pPr marL="1371577" indent="-4572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2000"/>
            </a:lvl3pPr>
            <a:lvl4pPr marL="1714466" indent="-3429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800"/>
            </a:lvl4pPr>
            <a:lvl5pPr marL="2171655" indent="-3429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C2E13-3E7E-4858-A5B5-96DC1B7FD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068" y="6524949"/>
            <a:ext cx="1553349" cy="295636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231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867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5919FEB-34C0-4CD6-8D87-7CE7256EB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068" y="6524949"/>
            <a:ext cx="1553349" cy="295636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Hacker’s In </a:t>
            </a:r>
            <a:r>
              <a:rPr lang="en-US" dirty="0" err="1"/>
              <a:t>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766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ítulo y objetos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  <a:lvl2pPr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54E144D-7BE3-4587-AE5C-281CCC91105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8317D3A-2C28-428C-8029-888C23315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068" y="6524949"/>
            <a:ext cx="1553349" cy="295636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18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1839736"/>
            <a:ext cx="10515600" cy="212725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838200" y="4079526"/>
            <a:ext cx="10515600" cy="227682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3F3952C-1F6F-4440-BACA-D30BFC573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068" y="6524949"/>
            <a:ext cx="1553349" cy="295636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047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1" y="4814761"/>
            <a:ext cx="10515600" cy="1274893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3B1D98C-954C-4A69-BF52-0C2C152D38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0CB238B-A39E-42C3-B3CA-157593E6084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6068" y="6524949"/>
            <a:ext cx="1553349" cy="295636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7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4074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64075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735936" y="6401936"/>
            <a:ext cx="432000" cy="432000"/>
          </a:xfrm>
        </p:spPr>
        <p:txBody>
          <a:bodyPr/>
          <a:lstStyle/>
          <a:p>
            <a:fld id="{654E144D-7BE3-4587-AE5C-281CCC91105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A588258-A43D-4701-96C4-813AE59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068" y="6524949"/>
            <a:ext cx="1553349" cy="295636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633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4074"/>
          </a:xfrm>
        </p:spPr>
        <p:txBody>
          <a:bodyPr anchor="t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64075"/>
          </a:xfrm>
        </p:spPr>
        <p:txBody>
          <a:bodyPr anchor="t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2983782-6221-4FC9-9AB5-B3775786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068" y="6524949"/>
            <a:ext cx="1553349" cy="295636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78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9" y="1778399"/>
            <a:ext cx="5157787" cy="648001"/>
          </a:xfrm>
        </p:spPr>
        <p:txBody>
          <a:bodyPr anchor="ctr">
            <a:normAutofit/>
          </a:bodyPr>
          <a:lstStyle>
            <a:lvl1pPr marL="0" indent="0">
              <a:buNone/>
              <a:defRPr sz="2800" b="1" baseline="0">
                <a:latin typeface="+mj-lt"/>
                <a:ea typeface="+mj-ea"/>
                <a:cs typeface="SirinStencil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2" y="1778399"/>
            <a:ext cx="5183188" cy="648001"/>
          </a:xfrm>
        </p:spPr>
        <p:txBody>
          <a:bodyPr anchor="ctr">
            <a:normAutofit/>
          </a:bodyPr>
          <a:lstStyle>
            <a:lvl1pPr marL="0" indent="0">
              <a:buNone/>
              <a:defRPr lang="en-US" altLang="ko-KR" sz="2800" b="1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Monoton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marL="0" lv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70CB61E-C532-4868-B329-DFE0C035EE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4387507-0A0F-45DF-B18B-B04E1A3D12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6068" y="6524949"/>
            <a:ext cx="1553349" cy="295636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044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2B24C6-B087-41BF-B76C-1A64355CD2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9ADE4-37AE-4A4A-845F-13BB6A16F7F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6068" y="6524949"/>
            <a:ext cx="1553349" cy="295636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444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638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1723471" y="6388585"/>
            <a:ext cx="430429" cy="432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en-US" sz="1200" b="1" smtClean="0">
                <a:solidFill>
                  <a:schemeClr val="bg1"/>
                </a:solidFill>
              </a:defRPr>
            </a:lvl1pPr>
          </a:lstStyle>
          <a:p>
            <a:fld id="{654E144D-7BE3-4587-AE5C-281CCC9110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47C893-BEF0-4B92-9D42-FC12B73C81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068" y="6524949"/>
            <a:ext cx="1553349" cy="2956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Hacker’s In </a:t>
            </a:r>
            <a:r>
              <a:rPr lang="en-US" altLang="ko-KR" dirty="0" err="1"/>
              <a:t>inTrusion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25948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1" r:id="rId7"/>
    <p:sldLayoutId id="2147483667" r:id="rId8"/>
    <p:sldLayoutId id="2147483668" r:id="rId9"/>
    <p:sldLayoutId id="2147483669" r:id="rId10"/>
    <p:sldLayoutId id="2147483670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hdr="0" dt="0"/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000" b="0" kern="1200" spc="100" baseline="0">
          <a:solidFill>
            <a:schemeClr val="tx1"/>
          </a:solidFill>
          <a:latin typeface="+mj-lt"/>
          <a:ea typeface="+mj-ea"/>
          <a:cs typeface="Bungee Shade" charset="0"/>
        </a:defRPr>
      </a:lvl1pPr>
    </p:titleStyle>
    <p:bodyStyle>
      <a:lvl1pPr marL="274320" indent="-274320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FF3300"/>
        </a:buClr>
        <a:buFont typeface="Arial" panose="020B0604020202020204" pitchFamily="34" charset="0"/>
        <a:buChar char="•"/>
        <a:defRPr sz="2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1pPr>
      <a:lvl2pPr marL="685783" indent="-274320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00B050"/>
        </a:buClr>
        <a:buFont typeface="Wingdings" panose="05000000000000000000" pitchFamily="2" charset="2"/>
        <a:buChar char=""/>
        <a:defRPr sz="20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2pPr>
      <a:lvl3pPr marL="1142971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00B0F0"/>
        </a:buClr>
        <a:buFont typeface="Arial" panose="020B0604020202020204" pitchFamily="34" charset="0"/>
        <a:buChar char="•"/>
        <a:defRPr sz="18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3pPr>
      <a:lvl4pPr marL="1600160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6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4pPr>
      <a:lvl5pPr marL="2057349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6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졸업연구논문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2021. 7</a:t>
            </a:r>
            <a:r>
              <a:rPr lang="en-US" altLang="ko-KR"/>
              <a:t>. 20</a:t>
            </a:r>
            <a:endParaRPr lang="en-US" altLang="ko-KR" dirty="0"/>
          </a:p>
          <a:p>
            <a:r>
              <a:rPr lang="en-US" altLang="ko-KR" dirty="0" err="1"/>
              <a:t>Dasol</a:t>
            </a:r>
            <a:r>
              <a:rPr lang="en-US" altLang="ko-KR" dirty="0"/>
              <a:t> </a:t>
            </a:r>
            <a:r>
              <a:rPr lang="en-US" altLang="ko-KR" dirty="0" err="1"/>
              <a:t>Jeong</a:t>
            </a:r>
            <a:endParaRPr lang="en-US" altLang="ko-KR" dirty="0"/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9959CD62-A208-49E6-9E2D-F55BA5488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t>1</a:t>
            </a:fld>
            <a:endParaRPr lang="en-US" dirty="0"/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41536C86-635D-4986-AEAC-DE43C90A5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5">
            <a:extLst>
              <a:ext uri="{FF2B5EF4-FFF2-40B4-BE49-F238E27FC236}">
                <a16:creationId xmlns:a16="http://schemas.microsoft.com/office/drawing/2014/main" id="{11C825E6-6BA2-4150-946D-605F4408BA70}"/>
              </a:ext>
            </a:extLst>
          </p:cNvPr>
          <p:cNvSpPr txBox="1">
            <a:spLocks/>
          </p:cNvSpPr>
          <p:nvPr/>
        </p:nvSpPr>
        <p:spPr>
          <a:xfrm>
            <a:off x="661467" y="319726"/>
            <a:ext cx="10515600" cy="6270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kern="1200" spc="100" baseline="0">
                <a:solidFill>
                  <a:schemeClr val="tx1"/>
                </a:solidFill>
                <a:latin typeface="+mj-lt"/>
                <a:ea typeface="+mj-ea"/>
                <a:cs typeface="Bungee Shade" charset="0"/>
              </a:defRPr>
            </a:lvl1pPr>
          </a:lstStyle>
          <a:p>
            <a:pPr algn="l"/>
            <a:r>
              <a:rPr lang="en-US" altLang="ko-KR" sz="3200"/>
              <a:t>GAN</a:t>
            </a:r>
            <a:endParaRPr lang="en-US" altLang="ko-KR" sz="3200" dirty="0"/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DF8C2D91-9A08-41CE-90EC-624AD4284B7F}"/>
              </a:ext>
            </a:extLst>
          </p:cNvPr>
          <p:cNvSpPr txBox="1">
            <a:spLocks/>
          </p:cNvSpPr>
          <p:nvPr/>
        </p:nvSpPr>
        <p:spPr>
          <a:xfrm>
            <a:off x="878840" y="5156312"/>
            <a:ext cx="10896600" cy="1518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  <a:defRPr sz="3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1pPr>
            <a:lvl2pPr marL="457189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50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2pPr>
            <a:lvl3pPr marL="914377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F0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3pPr>
            <a:lvl4pPr marL="1371566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4pPr>
            <a:lvl5pPr marL="1828754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5pPr>
            <a:lvl6pPr marL="2285943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참고자료로 삼기 위해 논문들을 찾아본 결과 현재 논문 주제들과 비슷한 주제의 논문들은 모두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기반으로 연구되고 있음을 알게 됨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이러한 연구의 장점에는 클래스 구분이 필요하지 않다는 장점이 있음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이에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기반으로 논문을 쓰고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Adversarial Example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만들고자 시도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6EE5D0-1452-4B1D-96B8-0E5877539A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9" r="6066"/>
          <a:stretch/>
        </p:blipFill>
        <p:spPr>
          <a:xfrm>
            <a:off x="661467" y="1545756"/>
            <a:ext cx="4680712" cy="30115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C4EC14F-1F37-44F1-B556-A1424381AB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65" t="7532" r="7719"/>
          <a:stretch/>
        </p:blipFill>
        <p:spPr>
          <a:xfrm>
            <a:off x="5486400" y="1609466"/>
            <a:ext cx="5084064" cy="307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88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5">
            <a:extLst>
              <a:ext uri="{FF2B5EF4-FFF2-40B4-BE49-F238E27FC236}">
                <a16:creationId xmlns:a16="http://schemas.microsoft.com/office/drawing/2014/main" id="{11C825E6-6BA2-4150-946D-605F4408BA70}"/>
              </a:ext>
            </a:extLst>
          </p:cNvPr>
          <p:cNvSpPr txBox="1">
            <a:spLocks/>
          </p:cNvSpPr>
          <p:nvPr/>
        </p:nvSpPr>
        <p:spPr>
          <a:xfrm>
            <a:off x="661467" y="319726"/>
            <a:ext cx="10515600" cy="6270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kern="1200" spc="100" baseline="0">
                <a:solidFill>
                  <a:schemeClr val="tx1"/>
                </a:solidFill>
                <a:latin typeface="+mj-lt"/>
                <a:ea typeface="+mj-ea"/>
                <a:cs typeface="Bungee Shade" charset="0"/>
              </a:defRPr>
            </a:lvl1pPr>
          </a:lstStyle>
          <a:p>
            <a:pPr algn="l"/>
            <a:r>
              <a:rPr lang="en-US" altLang="ko-KR" sz="3200"/>
              <a:t>GAN</a:t>
            </a:r>
            <a:endParaRPr lang="en-US" altLang="ko-KR" sz="3200" dirty="0"/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DF8C2D91-9A08-41CE-90EC-624AD4284B7F}"/>
              </a:ext>
            </a:extLst>
          </p:cNvPr>
          <p:cNvSpPr txBox="1">
            <a:spLocks/>
          </p:cNvSpPr>
          <p:nvPr/>
        </p:nvSpPr>
        <p:spPr>
          <a:xfrm>
            <a:off x="1167521" y="5116826"/>
            <a:ext cx="10515600" cy="1693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  <a:defRPr sz="3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1pPr>
            <a:lvl2pPr marL="457189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50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2pPr>
            <a:lvl3pPr marL="914377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F0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3pPr>
            <a:lvl4pPr marL="1371566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4pPr>
            <a:lvl5pPr marL="1828754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5pPr>
            <a:lvl6pPr marL="2285943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Adversarial example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해당 이미지가 판다가 아닌 토이푸들로 인식하도록 만들어야 함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즉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Adversarial example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만들 때에는 클래스 정보가 필수적임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그러나 이미지를 생성하는 기술인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Deep fake 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기술에서는 클래스 정보라고 할만한 것이 없음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B6A254-5FC8-4B36-8D44-31D651A9D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32" y="1155118"/>
            <a:ext cx="7811590" cy="37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393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5">
            <a:extLst>
              <a:ext uri="{FF2B5EF4-FFF2-40B4-BE49-F238E27FC236}">
                <a16:creationId xmlns:a16="http://schemas.microsoft.com/office/drawing/2014/main" id="{11C825E6-6BA2-4150-946D-605F4408BA70}"/>
              </a:ext>
            </a:extLst>
          </p:cNvPr>
          <p:cNvSpPr txBox="1">
            <a:spLocks/>
          </p:cNvSpPr>
          <p:nvPr/>
        </p:nvSpPr>
        <p:spPr>
          <a:xfrm>
            <a:off x="661467" y="319726"/>
            <a:ext cx="10515600" cy="6270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kern="1200" spc="100" baseline="0">
                <a:solidFill>
                  <a:schemeClr val="tx1"/>
                </a:solidFill>
                <a:latin typeface="+mj-lt"/>
                <a:ea typeface="+mj-ea"/>
                <a:cs typeface="Bungee Shade" charset="0"/>
              </a:defRPr>
            </a:lvl1pPr>
          </a:lstStyle>
          <a:p>
            <a:pPr algn="l"/>
            <a:r>
              <a:rPr lang="en-US" altLang="ko-KR" sz="3200"/>
              <a:t>GAN</a:t>
            </a:r>
            <a:endParaRPr lang="en-US" altLang="ko-KR" sz="3200" dirty="0"/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DF8C2D91-9A08-41CE-90EC-624AD4284B7F}"/>
              </a:ext>
            </a:extLst>
          </p:cNvPr>
          <p:cNvSpPr txBox="1">
            <a:spLocks/>
          </p:cNvSpPr>
          <p:nvPr/>
        </p:nvSpPr>
        <p:spPr>
          <a:xfrm>
            <a:off x="661467" y="4643120"/>
            <a:ext cx="11042853" cy="1645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  <a:defRPr sz="3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1pPr>
            <a:lvl2pPr marL="457189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50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2pPr>
            <a:lvl3pPr marL="914377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F0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3pPr>
            <a:lvl4pPr marL="1371566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4pPr>
            <a:lvl5pPr marL="1828754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5pPr>
            <a:lvl6pPr marL="2285943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따라서 해당 논문에서는 이미지의 클래스를 잘못 분류하도록 유도하는 것이 아니라 결과물로 나온 이미지에 노이즈가 많이 생기게 하는 방식을 사용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l-GR" altLang="ko-KR" sz="2000" b="0" i="0">
                <a:solidFill>
                  <a:srgbClr val="202124"/>
                </a:solidFill>
                <a:effectLst/>
                <a:latin typeface="Apple SD Gothic Neo"/>
              </a:rPr>
              <a:t>ε</a:t>
            </a:r>
            <a:r>
              <a:rPr lang="el-GR" altLang="ko-KR" sz="1100" b="0" i="0">
                <a:solidFill>
                  <a:srgbClr val="202124"/>
                </a:solidFill>
                <a:effectLst/>
                <a:latin typeface="Apple SD Gothic Neo"/>
              </a:rPr>
              <a:t> 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</a:t>
            </a:r>
            <a:r>
              <a:rPr lang="el-GR" altLang="ko-KR" sz="1100" b="0" i="0">
                <a:solidFill>
                  <a:srgbClr val="202124"/>
                </a:solidFill>
                <a:effectLst/>
                <a:latin typeface="Apple SD Gothic Neo"/>
              </a:rPr>
              <a:t> 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커질수록 원래 이미지에는 변화가 없어보여도 결과물 이미지에는 심하게 노이즈가 생겨 이미지 생성의 효과를 없애는 것을 확인할 수 있음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6015C51B-25D0-4FC7-9DAC-0AF8415D7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39" y="1401444"/>
            <a:ext cx="9533049" cy="225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33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5">
            <a:extLst>
              <a:ext uri="{FF2B5EF4-FFF2-40B4-BE49-F238E27FC236}">
                <a16:creationId xmlns:a16="http://schemas.microsoft.com/office/drawing/2014/main" id="{11C825E6-6BA2-4150-946D-605F4408BA70}"/>
              </a:ext>
            </a:extLst>
          </p:cNvPr>
          <p:cNvSpPr txBox="1">
            <a:spLocks/>
          </p:cNvSpPr>
          <p:nvPr/>
        </p:nvSpPr>
        <p:spPr>
          <a:xfrm>
            <a:off x="661467" y="319726"/>
            <a:ext cx="10515600" cy="6270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kern="1200" spc="100" baseline="0">
                <a:solidFill>
                  <a:schemeClr val="tx1"/>
                </a:solidFill>
                <a:latin typeface="+mj-lt"/>
                <a:ea typeface="+mj-ea"/>
                <a:cs typeface="Bungee Shade" charset="0"/>
              </a:defRPr>
            </a:lvl1pPr>
          </a:lstStyle>
          <a:p>
            <a:pPr algn="l"/>
            <a:r>
              <a:rPr lang="en-US" altLang="ko-KR" sz="3200"/>
              <a:t>GAN</a:t>
            </a:r>
            <a:endParaRPr lang="en-US" altLang="ko-KR" sz="3200" dirty="0"/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DF8C2D91-9A08-41CE-90EC-624AD4284B7F}"/>
              </a:ext>
            </a:extLst>
          </p:cNvPr>
          <p:cNvSpPr txBox="1">
            <a:spLocks/>
          </p:cNvSpPr>
          <p:nvPr/>
        </p:nvSpPr>
        <p:spPr>
          <a:xfrm>
            <a:off x="797560" y="4856480"/>
            <a:ext cx="10896600" cy="125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  <a:defRPr sz="3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1pPr>
            <a:lvl2pPr marL="457189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50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2pPr>
            <a:lvl3pPr marL="914377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F0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3pPr>
            <a:lvl4pPr marL="1371566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4pPr>
            <a:lvl5pPr marL="1828754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5pPr>
            <a:lvl6pPr marL="2285943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만약 이 방법을 사용하게 된다면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참고가 된 논문에서 사용한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StarGAN, Pix2pix, CycleGAN, GANimation 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모델과 데이터셋을 사용하여 연구를 진행할 예정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실제로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StarGAN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노이즈 생성기를 만들어보았음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C56050-C160-41C7-B9C7-948518CA1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" y="1930400"/>
            <a:ext cx="3738579" cy="20382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09F4FA7-8289-4FE8-99DA-812F2E99D4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030"/>
          <a:stretch/>
        </p:blipFill>
        <p:spPr>
          <a:xfrm>
            <a:off x="4119438" y="1859936"/>
            <a:ext cx="3765025" cy="21791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C239E2-9408-4F5F-AC7A-C5F6DE3F19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25737"/>
          <a:stretch/>
        </p:blipFill>
        <p:spPr>
          <a:xfrm>
            <a:off x="7292658" y="1888310"/>
            <a:ext cx="3964622" cy="208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200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5">
            <a:extLst>
              <a:ext uri="{FF2B5EF4-FFF2-40B4-BE49-F238E27FC236}">
                <a16:creationId xmlns:a16="http://schemas.microsoft.com/office/drawing/2014/main" id="{11C825E6-6BA2-4150-946D-605F4408BA70}"/>
              </a:ext>
            </a:extLst>
          </p:cNvPr>
          <p:cNvSpPr txBox="1">
            <a:spLocks/>
          </p:cNvSpPr>
          <p:nvPr/>
        </p:nvSpPr>
        <p:spPr>
          <a:xfrm>
            <a:off x="661467" y="319726"/>
            <a:ext cx="10515600" cy="6270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kern="1200" spc="100" baseline="0">
                <a:solidFill>
                  <a:schemeClr val="tx1"/>
                </a:solidFill>
                <a:latin typeface="+mj-lt"/>
                <a:ea typeface="+mj-ea"/>
                <a:cs typeface="Bungee Shade" charset="0"/>
              </a:defRPr>
            </a:lvl1pPr>
          </a:lstStyle>
          <a:p>
            <a:pPr algn="l"/>
            <a:r>
              <a:rPr lang="en-US" altLang="ko-KR" sz="3200"/>
              <a:t>GAN</a:t>
            </a:r>
            <a:endParaRPr lang="en-US" altLang="ko-KR" sz="3200" dirty="0"/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DF8C2D91-9A08-41CE-90EC-624AD4284B7F}"/>
              </a:ext>
            </a:extLst>
          </p:cNvPr>
          <p:cNvSpPr txBox="1">
            <a:spLocks/>
          </p:cNvSpPr>
          <p:nvPr/>
        </p:nvSpPr>
        <p:spPr>
          <a:xfrm>
            <a:off x="1281227" y="4998721"/>
            <a:ext cx="9276080" cy="1539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  <a:defRPr sz="3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1pPr>
            <a:lvl2pPr marL="457189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50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2pPr>
            <a:lvl3pPr marL="914377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F0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3pPr>
            <a:lvl4pPr marL="1371566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4pPr>
            <a:lvl5pPr marL="1828754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5pPr>
            <a:lvl6pPr marL="2285943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StarGAN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사용하여 프랑스의 마크롱 대통령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왼쪽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늙은 마크롱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가운데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어린 마크롱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오른쪽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만들 수 있었음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후 테스트 단계에서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Adversarial  Attack 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실행하자 결과물을 알아볼 수 없을 정도로 노이즈가 끼는 것을 확인할 수 있었음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B0473D-8994-4F27-A8C6-6833D5A58B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5" t="2810" r="20515"/>
          <a:stretch/>
        </p:blipFill>
        <p:spPr>
          <a:xfrm>
            <a:off x="436880" y="1283055"/>
            <a:ext cx="3545840" cy="33793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4839744-3099-4F7C-ADAD-834F049D5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038" y="1338986"/>
            <a:ext cx="2982162" cy="33353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C14400-A12B-489B-9836-11A77E06F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9267" y="1325925"/>
            <a:ext cx="3057952" cy="32675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BF103DE-667F-4253-BF15-82B01261C2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9938" y="1325925"/>
            <a:ext cx="2715004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789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8F372CC3-CFD1-4737-AA63-BA01CE410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41" y="1709742"/>
            <a:ext cx="11960859" cy="2933378"/>
          </a:xfrm>
        </p:spPr>
        <p:txBody>
          <a:bodyPr/>
          <a:lstStyle/>
          <a:p>
            <a:r>
              <a:rPr lang="en-US" altLang="ko-KR"/>
              <a:t>Face recognition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474381-4E48-4572-AC72-7EFC2AD1BD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FB8B67-518F-4EA4-A8B8-20882367C9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825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5">
            <a:extLst>
              <a:ext uri="{FF2B5EF4-FFF2-40B4-BE49-F238E27FC236}">
                <a16:creationId xmlns:a16="http://schemas.microsoft.com/office/drawing/2014/main" id="{9E8B69DE-5CCC-41C6-B90D-AE1D29835193}"/>
              </a:ext>
            </a:extLst>
          </p:cNvPr>
          <p:cNvSpPr txBox="1">
            <a:spLocks/>
          </p:cNvSpPr>
          <p:nvPr/>
        </p:nvSpPr>
        <p:spPr>
          <a:xfrm>
            <a:off x="661467" y="319726"/>
            <a:ext cx="10515600" cy="6270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kern="1200" spc="100" baseline="0">
                <a:solidFill>
                  <a:schemeClr val="tx1"/>
                </a:solidFill>
                <a:latin typeface="+mj-lt"/>
                <a:ea typeface="+mj-ea"/>
                <a:cs typeface="Bungee Shade" charset="0"/>
              </a:defRPr>
            </a:lvl1pPr>
          </a:lstStyle>
          <a:p>
            <a:pPr algn="l"/>
            <a:r>
              <a:rPr lang="en-US" altLang="ko-KR" sz="3200"/>
              <a:t>Face recognition</a:t>
            </a:r>
            <a:endParaRPr lang="en-US" altLang="ko-KR" sz="32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D0E8D1E-ACFA-4AE9-A81E-40DD063539E3}"/>
              </a:ext>
            </a:extLst>
          </p:cNvPr>
          <p:cNvSpPr txBox="1">
            <a:spLocks/>
          </p:cNvSpPr>
          <p:nvPr/>
        </p:nvSpPr>
        <p:spPr>
          <a:xfrm>
            <a:off x="944737" y="4549204"/>
            <a:ext cx="9949060" cy="1847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  <a:defRPr sz="3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1pPr>
            <a:lvl2pPr marL="457189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50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2pPr>
            <a:lvl3pPr marL="914377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F0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3pPr>
            <a:lvl4pPr marL="1371566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4pPr>
            <a:lvl5pPr marL="1828754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5pPr>
            <a:lvl6pPr marL="2285943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얼굴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인식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(Face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Recognition)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또한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Adversarial Attacks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가능함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관련 논문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Efficient Decision-based Black-box Adversarial Attacks on Face Recognition, CVPR, 2019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따라서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기술 역시 이론 상으로는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Adversarial Attacks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가능함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713CCB-1757-4615-8E0C-F8C7AAC61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737" y="1248241"/>
            <a:ext cx="8354591" cy="28674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9510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5">
            <a:extLst>
              <a:ext uri="{FF2B5EF4-FFF2-40B4-BE49-F238E27FC236}">
                <a16:creationId xmlns:a16="http://schemas.microsoft.com/office/drawing/2014/main" id="{9E8B69DE-5CCC-41C6-B90D-AE1D29835193}"/>
              </a:ext>
            </a:extLst>
          </p:cNvPr>
          <p:cNvSpPr txBox="1">
            <a:spLocks/>
          </p:cNvSpPr>
          <p:nvPr/>
        </p:nvSpPr>
        <p:spPr>
          <a:xfrm>
            <a:off x="661467" y="231889"/>
            <a:ext cx="10515600" cy="6270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kern="1200" spc="100" baseline="0">
                <a:solidFill>
                  <a:schemeClr val="tx1"/>
                </a:solidFill>
                <a:latin typeface="+mj-lt"/>
                <a:ea typeface="+mj-ea"/>
                <a:cs typeface="Bungee Shade" charset="0"/>
              </a:defRPr>
            </a:lvl1pPr>
          </a:lstStyle>
          <a:p>
            <a:pPr algn="l"/>
            <a:r>
              <a:rPr lang="en-US" altLang="ko-KR" sz="3200"/>
              <a:t>Face recognition</a:t>
            </a:r>
            <a:endParaRPr lang="en-US" altLang="ko-KR" sz="32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D0E8D1E-ACFA-4AE9-A81E-40DD063539E3}"/>
              </a:ext>
            </a:extLst>
          </p:cNvPr>
          <p:cNvSpPr txBox="1">
            <a:spLocks/>
          </p:cNvSpPr>
          <p:nvPr/>
        </p:nvSpPr>
        <p:spPr>
          <a:xfrm>
            <a:off x="1413163" y="5235355"/>
            <a:ext cx="9763904" cy="2109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  <a:defRPr sz="3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1pPr>
            <a:lvl2pPr marL="457189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50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2pPr>
            <a:lvl3pPr marL="914377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F0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3pPr>
            <a:lvl4pPr marL="1371566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4pPr>
            <a:lvl5pPr marL="1828754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5pPr>
            <a:lvl6pPr marL="2285943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Face recognition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기반으로 하는 연구는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비해 실패와 성공이 분명함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GAN 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Adversarial Attacks 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인식 실패가 아니라 이미지 생성을 방해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즉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사람에 따라 이미지 생성의 성공여부가 갈릴 수 있음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실용화된 어플리케이션에서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 face detected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뜨는 것이라는 확실한 성공여부가 있으며 아예 이미지 생성 자체가 불가능하다는 장점을 가짐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 descr="텍스트, 사람, 실내이(가) 표시된 사진&#10;&#10;자동 생성된 설명">
            <a:extLst>
              <a:ext uri="{FF2B5EF4-FFF2-40B4-BE49-F238E27FC236}">
                <a16:creationId xmlns:a16="http://schemas.microsoft.com/office/drawing/2014/main" id="{1534DF96-A1DA-4E10-9397-259188F5F3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89"/>
          <a:stretch/>
        </p:blipFill>
        <p:spPr>
          <a:xfrm>
            <a:off x="1442720" y="946784"/>
            <a:ext cx="3343818" cy="4112896"/>
          </a:xfrm>
          <a:prstGeom prst="rect">
            <a:avLst/>
          </a:prstGeom>
        </p:spPr>
      </p:pic>
      <p:pic>
        <p:nvPicPr>
          <p:cNvPr id="8" name="그림 7" descr="텍스트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CE862FB5-9EBE-4BDD-A96C-3C413E1E6A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94" r="7261" b="30222"/>
          <a:stretch/>
        </p:blipFill>
        <p:spPr>
          <a:xfrm>
            <a:off x="4786538" y="946784"/>
            <a:ext cx="4270094" cy="411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082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5">
            <a:extLst>
              <a:ext uri="{FF2B5EF4-FFF2-40B4-BE49-F238E27FC236}">
                <a16:creationId xmlns:a16="http://schemas.microsoft.com/office/drawing/2014/main" id="{9E8B69DE-5CCC-41C6-B90D-AE1D29835193}"/>
              </a:ext>
            </a:extLst>
          </p:cNvPr>
          <p:cNvSpPr txBox="1">
            <a:spLocks/>
          </p:cNvSpPr>
          <p:nvPr/>
        </p:nvSpPr>
        <p:spPr>
          <a:xfrm>
            <a:off x="661467" y="231889"/>
            <a:ext cx="10515600" cy="6270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kern="1200" spc="100" baseline="0">
                <a:solidFill>
                  <a:schemeClr val="tx1"/>
                </a:solidFill>
                <a:latin typeface="+mj-lt"/>
                <a:ea typeface="+mj-ea"/>
                <a:cs typeface="Bungee Shade" charset="0"/>
              </a:defRPr>
            </a:lvl1pPr>
          </a:lstStyle>
          <a:p>
            <a:pPr algn="l"/>
            <a:r>
              <a:rPr lang="en-US" altLang="ko-KR" sz="3200"/>
              <a:t>Face recognition</a:t>
            </a:r>
            <a:endParaRPr lang="en-US" altLang="ko-KR" sz="32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D0E8D1E-ACFA-4AE9-A81E-40DD063539E3}"/>
              </a:ext>
            </a:extLst>
          </p:cNvPr>
          <p:cNvSpPr txBox="1">
            <a:spLocks/>
          </p:cNvSpPr>
          <p:nvPr/>
        </p:nvSpPr>
        <p:spPr>
          <a:xfrm>
            <a:off x="1413163" y="5235355"/>
            <a:ext cx="9763904" cy="1063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  <a:defRPr sz="3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1pPr>
            <a:lvl2pPr marL="457189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50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2pPr>
            <a:lvl3pPr marL="914377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F0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3pPr>
            <a:lvl4pPr marL="1371566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4pPr>
            <a:lvl5pPr marL="1828754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5pPr>
            <a:lvl6pPr marL="2285943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만약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Face recognition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기반으로 연구를 하게 된다면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Densenet, VGG, SphereFace, CosFace, ArcFace, OpenCV 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 얼굴 인식에 주로 사용되는 모델과 데이터셋을 사용할 예정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코랩에서 돌릴 수 있는 모델을 할 예정이라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정확히 어떤 모델을 사용하게 될지는 아직 정하지 않음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8B1DC7-A7B2-436E-94BC-F02462FC6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546" y="1452880"/>
            <a:ext cx="5250959" cy="34166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27EBA4F-E084-4D92-9B0A-AB7A26999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120" y="1534160"/>
            <a:ext cx="5349823" cy="210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34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5">
            <a:extLst>
              <a:ext uri="{FF2B5EF4-FFF2-40B4-BE49-F238E27FC236}">
                <a16:creationId xmlns:a16="http://schemas.microsoft.com/office/drawing/2014/main" id="{9E8B69DE-5CCC-41C6-B90D-AE1D29835193}"/>
              </a:ext>
            </a:extLst>
          </p:cNvPr>
          <p:cNvSpPr txBox="1">
            <a:spLocks/>
          </p:cNvSpPr>
          <p:nvPr/>
        </p:nvSpPr>
        <p:spPr>
          <a:xfrm>
            <a:off x="661467" y="319726"/>
            <a:ext cx="10515600" cy="6270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kern="1200" spc="100" baseline="0">
                <a:solidFill>
                  <a:schemeClr val="tx1"/>
                </a:solidFill>
                <a:latin typeface="+mj-lt"/>
                <a:ea typeface="+mj-ea"/>
                <a:cs typeface="Bungee Shade" charset="0"/>
              </a:defRPr>
            </a:lvl1pPr>
          </a:lstStyle>
          <a:p>
            <a:pPr algn="l"/>
            <a:r>
              <a:rPr lang="en-US" altLang="ko-KR" sz="3200"/>
              <a:t>Face recognition</a:t>
            </a:r>
            <a:endParaRPr lang="en-US" altLang="ko-KR" sz="32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D0E8D1E-ACFA-4AE9-A81E-40DD063539E3}"/>
              </a:ext>
            </a:extLst>
          </p:cNvPr>
          <p:cNvSpPr txBox="1">
            <a:spLocks/>
          </p:cNvSpPr>
          <p:nvPr/>
        </p:nvSpPr>
        <p:spPr>
          <a:xfrm>
            <a:off x="944737" y="5260976"/>
            <a:ext cx="9949060" cy="1129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  <a:defRPr sz="3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1pPr>
            <a:lvl2pPr marL="457189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50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2pPr>
            <a:lvl3pPr marL="914377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F0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3pPr>
            <a:lvl4pPr marL="1371566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4pPr>
            <a:lvl5pPr marL="1828754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5pPr>
            <a:lvl6pPr marL="2285943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일단 구글에서 제공하는 얼굴인식 모델인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OpenCV 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모델로 한번 실험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실제 아이유의 얼굴이 잘 인식되는 것을 확인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5DE0942-6432-4134-BED7-6D222E502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737" y="1237565"/>
            <a:ext cx="6266546" cy="373263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9A878FD-EB85-4F18-A1DC-766E6518E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080" y="1134962"/>
            <a:ext cx="4365445" cy="393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8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39DF7-E8C5-4B6E-813D-7073D81BE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이전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dirty="0">
                <a:ea typeface="나눔스퀘어_ac ExtraBold" panose="020B0600000101010101" pitchFamily="50" charset="-127"/>
              </a:rPr>
              <a:t>Conclusion</a:t>
            </a:r>
            <a:endParaRPr lang="ko-KR" altLang="en-US" dirty="0">
              <a:ea typeface="나눔스퀘어_ac ExtraBold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0CCEE1-A0BC-4B1D-89CA-CC3BC8AEE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449D90-37B9-4D2A-BD11-A9CBD70D1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Hacker’s In inTrusion</a:t>
            </a:r>
            <a:endParaRPr 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BBE2743-9CFA-4297-B7F2-EA1CC19CF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8676"/>
          </a:xfrm>
        </p:spPr>
        <p:txBody>
          <a:bodyPr>
            <a:normAutofit/>
          </a:bodyPr>
          <a:lstStyle/>
          <a:p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연구 계획 설명 및 계획 수립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1641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5">
            <a:extLst>
              <a:ext uri="{FF2B5EF4-FFF2-40B4-BE49-F238E27FC236}">
                <a16:creationId xmlns:a16="http://schemas.microsoft.com/office/drawing/2014/main" id="{9E8B69DE-5CCC-41C6-B90D-AE1D29835193}"/>
              </a:ext>
            </a:extLst>
          </p:cNvPr>
          <p:cNvSpPr txBox="1">
            <a:spLocks/>
          </p:cNvSpPr>
          <p:nvPr/>
        </p:nvSpPr>
        <p:spPr>
          <a:xfrm>
            <a:off x="661467" y="319726"/>
            <a:ext cx="10515600" cy="6270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kern="1200" spc="100" baseline="0">
                <a:solidFill>
                  <a:schemeClr val="tx1"/>
                </a:solidFill>
                <a:latin typeface="+mj-lt"/>
                <a:ea typeface="+mj-ea"/>
                <a:cs typeface="Bungee Shade" charset="0"/>
              </a:defRPr>
            </a:lvl1pPr>
          </a:lstStyle>
          <a:p>
            <a:pPr algn="l"/>
            <a:r>
              <a:rPr lang="en-US" altLang="ko-KR" sz="3200"/>
              <a:t>Face recognition</a:t>
            </a:r>
            <a:endParaRPr lang="en-US" altLang="ko-KR" sz="32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D0E8D1E-ACFA-4AE9-A81E-40DD063539E3}"/>
              </a:ext>
            </a:extLst>
          </p:cNvPr>
          <p:cNvSpPr txBox="1">
            <a:spLocks/>
          </p:cNvSpPr>
          <p:nvPr/>
        </p:nvSpPr>
        <p:spPr>
          <a:xfrm>
            <a:off x="944737" y="4844416"/>
            <a:ext cx="9949060" cy="1129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  <a:defRPr sz="3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1pPr>
            <a:lvl2pPr marL="457189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50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2pPr>
            <a:lvl3pPr marL="914377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F0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3pPr>
            <a:lvl4pPr marL="1371566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4pPr>
            <a:lvl5pPr marL="1828754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5pPr>
            <a:lvl6pPr marL="2285943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Adversarial Example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만들기 위해 코드를 봤으나 역시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label 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부분에서 문제가 발생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…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기존의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Adversarial Example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에서는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label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지정해주어야 하는데 어떻게 지정해주어야 할지 더 연구를 해야 할 필요가 있음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306E3C-9A90-41F9-A21A-61579B5A02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050" b="58996"/>
          <a:stretch/>
        </p:blipFill>
        <p:spPr>
          <a:xfrm>
            <a:off x="1168257" y="2211803"/>
            <a:ext cx="8889637" cy="17302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8329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8F372CC3-CFD1-4737-AA63-BA01CE410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474381-4E48-4572-AC72-7EFC2AD1BD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FB8B67-518F-4EA4-A8B8-20882367C9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440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5">
            <a:extLst>
              <a:ext uri="{FF2B5EF4-FFF2-40B4-BE49-F238E27FC236}">
                <a16:creationId xmlns:a16="http://schemas.microsoft.com/office/drawing/2014/main" id="{9E8B69DE-5CCC-41C6-B90D-AE1D29835193}"/>
              </a:ext>
            </a:extLst>
          </p:cNvPr>
          <p:cNvSpPr txBox="1">
            <a:spLocks/>
          </p:cNvSpPr>
          <p:nvPr/>
        </p:nvSpPr>
        <p:spPr>
          <a:xfrm>
            <a:off x="661467" y="319726"/>
            <a:ext cx="10515600" cy="6270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kern="1200" spc="100" baseline="0">
                <a:solidFill>
                  <a:schemeClr val="tx1"/>
                </a:solidFill>
                <a:latin typeface="+mj-lt"/>
                <a:ea typeface="+mj-ea"/>
                <a:cs typeface="Bungee Shade" charset="0"/>
              </a:defRPr>
            </a:lvl1pPr>
          </a:lstStyle>
          <a:p>
            <a:pPr algn="l"/>
            <a:r>
              <a:rPr lang="en-US" altLang="ko-KR" sz="3200"/>
              <a:t>Conclusion</a:t>
            </a:r>
            <a:endParaRPr lang="en-US" altLang="ko-KR" sz="32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D0E8D1E-ACFA-4AE9-A81E-40DD063539E3}"/>
              </a:ext>
            </a:extLst>
          </p:cNvPr>
          <p:cNvSpPr txBox="1">
            <a:spLocks/>
          </p:cNvSpPr>
          <p:nvPr/>
        </p:nvSpPr>
        <p:spPr>
          <a:xfrm>
            <a:off x="944737" y="1400176"/>
            <a:ext cx="9949060" cy="2028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  <a:defRPr sz="3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1pPr>
            <a:lvl2pPr marL="457189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50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2pPr>
            <a:lvl3pPr marL="914377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F0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3pPr>
            <a:lvl4pPr marL="1371566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4pPr>
            <a:lvl5pPr marL="1828754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5pPr>
            <a:lvl6pPr marL="2285943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기반은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regression, 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따라서 노이즈를 넣어 이미지의 생성을 방해하는 방향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Face recognition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classification, 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따라서 노이즈를 넣어 이미지의 인식을 방해하는 방향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원래의 목표는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Face recognition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더 가깝기 때문에 일단 이쪽을 도전해보고자 함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그러나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class, 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즉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label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지정해줄 수가 없어 기존의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Adversarial Example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와는 다르다는 문제점 있음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9040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5">
            <a:extLst>
              <a:ext uri="{FF2B5EF4-FFF2-40B4-BE49-F238E27FC236}">
                <a16:creationId xmlns:a16="http://schemas.microsoft.com/office/drawing/2014/main" id="{9E8B69DE-5CCC-41C6-B90D-AE1D29835193}"/>
              </a:ext>
            </a:extLst>
          </p:cNvPr>
          <p:cNvSpPr txBox="1">
            <a:spLocks/>
          </p:cNvSpPr>
          <p:nvPr/>
        </p:nvSpPr>
        <p:spPr>
          <a:xfrm>
            <a:off x="661467" y="319726"/>
            <a:ext cx="10515600" cy="6270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kern="1200" spc="100" baseline="0">
                <a:solidFill>
                  <a:schemeClr val="tx1"/>
                </a:solidFill>
                <a:latin typeface="+mj-lt"/>
                <a:ea typeface="+mj-ea"/>
                <a:cs typeface="Bungee Shade" charset="0"/>
              </a:defRPr>
            </a:lvl1pPr>
          </a:lstStyle>
          <a:p>
            <a:pPr algn="l"/>
            <a:r>
              <a:rPr lang="en-US" altLang="ko-KR" sz="3200"/>
              <a:t>Future Work</a:t>
            </a:r>
            <a:endParaRPr lang="en-US" altLang="ko-KR" sz="32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D0E8D1E-ACFA-4AE9-A81E-40DD063539E3}"/>
              </a:ext>
            </a:extLst>
          </p:cNvPr>
          <p:cNvSpPr txBox="1">
            <a:spLocks/>
          </p:cNvSpPr>
          <p:nvPr/>
        </p:nvSpPr>
        <p:spPr>
          <a:xfrm>
            <a:off x="944737" y="1400176"/>
            <a:ext cx="9949060" cy="2028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  <a:defRPr sz="3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1pPr>
            <a:lvl2pPr marL="457189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50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2pPr>
            <a:lvl3pPr marL="914377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F0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3pPr>
            <a:lvl4pPr marL="1371566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4pPr>
            <a:lvl5pPr marL="1828754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5pPr>
            <a:lvl6pPr marL="2285943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누군가는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Face recognition 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기반으로 하기 했음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어떻게든 한번 찾아서 코드를 짜겠습니다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만약 성공한다면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Face recognition 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기반으로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Adversarial Example 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만들어오기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만약 실패한다면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기반으로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Adversarial Example 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만들어오기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6800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085894-8A7A-448D-90F3-62D3596C5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이전 </a:t>
            </a:r>
            <a:r>
              <a:rPr lang="en-US" altLang="ko-KR" dirty="0">
                <a:ea typeface="나눔스퀘어_ac ExtraBold" panose="020B0600000101010101" pitchFamily="50" charset="-127"/>
              </a:rPr>
              <a:t>Future Work</a:t>
            </a:r>
            <a:endParaRPr lang="ko-KR" altLang="en-US" dirty="0">
              <a:ea typeface="나눔스퀘어_ac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DF2D1-BCF2-44ED-925C-41670A897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Adversarial Example </a:t>
            </a:r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만들어오기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54B0F7-EBD0-4BF1-B133-32849B5FC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96B59D-36E3-45CE-BAFB-940DDDE10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614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A863C1-1DE4-4A0F-931D-C500A4BE0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1B72C9-C4A1-4F67-B316-CA1A20D15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공격이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아닌 방어로서의 적대적 공격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논문 계획 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방향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GAN </a:t>
            </a:r>
          </a:p>
          <a:p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Face recognition</a:t>
            </a:r>
          </a:p>
          <a:p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Future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Work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CF6D0A-4288-4FA0-BC32-63705CACA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A7877D-E7AE-45E4-B95C-2FB0EBAAD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402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8F372CC3-CFD1-4737-AA63-BA01CE410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Adversarial Attack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474381-4E48-4572-AC72-7EFC2AD1BD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FB8B67-518F-4EA4-A8B8-20882367C9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83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5">
            <a:extLst>
              <a:ext uri="{FF2B5EF4-FFF2-40B4-BE49-F238E27FC236}">
                <a16:creationId xmlns:a16="http://schemas.microsoft.com/office/drawing/2014/main" id="{9E8B69DE-5CCC-41C6-B90D-AE1D29835193}"/>
              </a:ext>
            </a:extLst>
          </p:cNvPr>
          <p:cNvSpPr txBox="1">
            <a:spLocks/>
          </p:cNvSpPr>
          <p:nvPr/>
        </p:nvSpPr>
        <p:spPr>
          <a:xfrm>
            <a:off x="661467" y="271600"/>
            <a:ext cx="10515600" cy="6270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kern="1200" spc="100" baseline="0">
                <a:solidFill>
                  <a:schemeClr val="tx1"/>
                </a:solidFill>
                <a:latin typeface="+mj-lt"/>
                <a:ea typeface="+mj-ea"/>
                <a:cs typeface="Bungee Shade" charset="0"/>
              </a:defRPr>
            </a:lvl1pPr>
          </a:lstStyle>
          <a:p>
            <a:pPr algn="l"/>
            <a:r>
              <a:rPr lang="en-US" altLang="ko-KR" sz="3200" dirty="0"/>
              <a:t>Adversarial Attacks as a defense</a:t>
            </a:r>
            <a:endParaRPr lang="en-US" sz="3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6EA3CC-126C-40DF-ADE9-DACEAB897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87" y="1391930"/>
            <a:ext cx="5896813" cy="35852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68F21278-C20B-4BD9-A0CF-262A26C903D7}"/>
              </a:ext>
            </a:extLst>
          </p:cNvPr>
          <p:cNvSpPr txBox="1">
            <a:spLocks/>
          </p:cNvSpPr>
          <p:nvPr/>
        </p:nvSpPr>
        <p:spPr>
          <a:xfrm>
            <a:off x="633933" y="5434340"/>
            <a:ext cx="10977880" cy="12204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  <a:defRPr sz="3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1pPr>
            <a:lvl2pPr marL="457189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50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2pPr>
            <a:lvl3pPr marL="914377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F0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3pPr>
            <a:lvl4pPr marL="1371566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4pPr>
            <a:lvl5pPr marL="1828754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5pPr>
            <a:lvl6pPr marL="2285943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Few-Shot Adversarial Learning of Realistic Neural Talking Head Models, Samsung AI </a:t>
            </a:r>
            <a:r>
              <a:rPr lang="en-US" altLang="ko-KR" sz="1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Centor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2019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 한 장의 사진으로 얼굴을 인식하여 동영상을 만들어내는 인공지능 기술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아직 </a:t>
            </a:r>
            <a:r>
              <a:rPr lang="ko-KR" altLang="en-US" sz="1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딥페이크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기술처럼 완전하지는 않지만 어플리케이션이 만들어지는 등 상용화 단계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 descr="텍스트, 실내, 모니터, 사람이(가) 표시된 사진&#10;&#10;자동 생성된 설명">
            <a:extLst>
              <a:ext uri="{FF2B5EF4-FFF2-40B4-BE49-F238E27FC236}">
                <a16:creationId xmlns:a16="http://schemas.microsoft.com/office/drawing/2014/main" id="{0B0651E2-C9DF-4222-9F2F-9C6B6E96BA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0" r="12800" b="6832"/>
          <a:stretch/>
        </p:blipFill>
        <p:spPr>
          <a:xfrm>
            <a:off x="6477000" y="1391930"/>
            <a:ext cx="4297680" cy="358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42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5">
            <a:extLst>
              <a:ext uri="{FF2B5EF4-FFF2-40B4-BE49-F238E27FC236}">
                <a16:creationId xmlns:a16="http://schemas.microsoft.com/office/drawing/2014/main" id="{9E8B69DE-5CCC-41C6-B90D-AE1D29835193}"/>
              </a:ext>
            </a:extLst>
          </p:cNvPr>
          <p:cNvSpPr txBox="1">
            <a:spLocks/>
          </p:cNvSpPr>
          <p:nvPr/>
        </p:nvSpPr>
        <p:spPr>
          <a:xfrm>
            <a:off x="661467" y="319726"/>
            <a:ext cx="10515600" cy="6270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kern="1200" spc="100" baseline="0">
                <a:solidFill>
                  <a:schemeClr val="tx1"/>
                </a:solidFill>
                <a:latin typeface="+mj-lt"/>
                <a:ea typeface="+mj-ea"/>
                <a:cs typeface="Bungee Shade" charset="0"/>
              </a:defRPr>
            </a:lvl1pPr>
          </a:lstStyle>
          <a:p>
            <a:pPr algn="l"/>
            <a:r>
              <a:rPr lang="en-US" altLang="ko-KR" sz="3200" dirty="0"/>
              <a:t>Adversarial Attacks as a defense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D0E8D1E-ACFA-4AE9-A81E-40DD063539E3}"/>
              </a:ext>
            </a:extLst>
          </p:cNvPr>
          <p:cNvSpPr txBox="1">
            <a:spLocks/>
          </p:cNvSpPr>
          <p:nvPr/>
        </p:nvSpPr>
        <p:spPr>
          <a:xfrm>
            <a:off x="1413163" y="5235355"/>
            <a:ext cx="9763904" cy="2109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  <a:defRPr sz="3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1pPr>
            <a:lvl2pPr marL="457189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50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2pPr>
            <a:lvl3pPr marL="914377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F0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3pPr>
            <a:lvl4pPr marL="1371566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4pPr>
            <a:lvl5pPr marL="1828754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5pPr>
            <a:lvl6pPr marL="2285943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기술이 더욱 발전하면 보이스피싱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가짜뉴스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디지털 성범죄 등 범죄에 악용될 가능성이 있음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기술의 단점이자 장점은 단 한 장의 이미지가 필요하다는 것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이미지에 노이즈를 넣어 인공지능의 인식을 막는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Adversarial example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문제를 해결할 수 있음 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실제로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사람의 얼굴이 아닌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input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들어간 경우 탐지에 실패하여 동영상을 만들 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 없었음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 descr="텍스트, 사람, 실내이(가) 표시된 사진&#10;&#10;자동 생성된 설명">
            <a:extLst>
              <a:ext uri="{FF2B5EF4-FFF2-40B4-BE49-F238E27FC236}">
                <a16:creationId xmlns:a16="http://schemas.microsoft.com/office/drawing/2014/main" id="{1534DF96-A1DA-4E10-9397-259188F5F3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89"/>
          <a:stretch/>
        </p:blipFill>
        <p:spPr>
          <a:xfrm>
            <a:off x="1442720" y="946784"/>
            <a:ext cx="3343818" cy="4112896"/>
          </a:xfrm>
          <a:prstGeom prst="rect">
            <a:avLst/>
          </a:prstGeom>
        </p:spPr>
      </p:pic>
      <p:pic>
        <p:nvPicPr>
          <p:cNvPr id="8" name="그림 7" descr="텍스트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CE862FB5-9EBE-4BDD-A96C-3C413E1E6A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94" r="7261" b="30222"/>
          <a:stretch/>
        </p:blipFill>
        <p:spPr>
          <a:xfrm>
            <a:off x="4786538" y="946784"/>
            <a:ext cx="4270094" cy="411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43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8F372CC3-CFD1-4737-AA63-BA01CE410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GAN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474381-4E48-4572-AC72-7EFC2AD1BD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FB8B67-518F-4EA4-A8B8-20882367C9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380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5">
            <a:extLst>
              <a:ext uri="{FF2B5EF4-FFF2-40B4-BE49-F238E27FC236}">
                <a16:creationId xmlns:a16="http://schemas.microsoft.com/office/drawing/2014/main" id="{11C825E6-6BA2-4150-946D-605F4408BA70}"/>
              </a:ext>
            </a:extLst>
          </p:cNvPr>
          <p:cNvSpPr txBox="1">
            <a:spLocks/>
          </p:cNvSpPr>
          <p:nvPr/>
        </p:nvSpPr>
        <p:spPr>
          <a:xfrm>
            <a:off x="661467" y="319726"/>
            <a:ext cx="10515600" cy="6270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b="0" kern="1200" spc="100" baseline="0">
                <a:solidFill>
                  <a:schemeClr val="tx1"/>
                </a:solidFill>
                <a:latin typeface="+mj-lt"/>
                <a:ea typeface="+mj-ea"/>
                <a:cs typeface="Bungee Shade" charset="0"/>
              </a:defRPr>
            </a:lvl1pPr>
          </a:lstStyle>
          <a:p>
            <a:pPr algn="l"/>
            <a:r>
              <a:rPr lang="en-US" altLang="ko-KR" sz="3200"/>
              <a:t>GAN</a:t>
            </a:r>
            <a:endParaRPr lang="en-US" altLang="ko-KR" sz="3200" dirty="0"/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DF8C2D91-9A08-41CE-90EC-624AD4284B7F}"/>
              </a:ext>
            </a:extLst>
          </p:cNvPr>
          <p:cNvSpPr txBox="1">
            <a:spLocks/>
          </p:cNvSpPr>
          <p:nvPr/>
        </p:nvSpPr>
        <p:spPr>
          <a:xfrm>
            <a:off x="878840" y="5156312"/>
            <a:ext cx="10896600" cy="17116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  <a:defRPr sz="3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1pPr>
            <a:lvl2pPr marL="457189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50"/>
              </a:buClr>
              <a:buFont typeface="Wingdings" panose="05000000000000000000" pitchFamily="2" charset="2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2pPr>
            <a:lvl3pPr marL="914377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F0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3pPr>
            <a:lvl4pPr marL="1371566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4pPr>
            <a:lvl5pPr marL="1828754" indent="0" algn="ctr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5pPr>
            <a:lvl6pPr marL="2285943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위조지폐범은 위조지폐를 진짜 지폐와 비슷하게 만들어야 하고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경찰은 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위조지폐와 지폐를 구분할 수 있어야함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과정에서 위조지폐범은 점점 더 좋은 위조지폐를 만들어내고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경찰은 점점 더 위조지폐를 잘 구분해냄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이러한 원리를 사용하여 두 개의 인공지능을 만들고 서로 경쟁시키며 더 정확한 이미지를 생성해내는 알고리즘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대부분의 이미지 생성 알고리즘에 주로 사용되고 있음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699318-D1BA-465D-9FFA-3F3793D4A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04" y="1226130"/>
            <a:ext cx="7350760" cy="36508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41763627"/>
      </p:ext>
    </p:extLst>
  </p:cSld>
  <p:clrMapOvr>
    <a:masterClrMapping/>
  </p:clrMapOvr>
</p:sld>
</file>

<file path=ppt/theme/theme1.xml><?xml version="1.0" encoding="utf-8"?>
<a:theme xmlns:a="http://schemas.openxmlformats.org/drawingml/2006/main" name="HIT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4">
      <a:majorFont>
        <a:latin typeface="Britannic Bold"/>
        <a:ea typeface="아리따-부리(TTF)-SemiBold"/>
        <a:cs typeface=""/>
      </a:majorFont>
      <a:minorFont>
        <a:latin typeface="Amaranth"/>
        <a:ea typeface="아리따-부리(TTF)-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it.potx" id="{576E892E-1C82-461B-9C0A-F45142AB4FA1}" vid="{CA5F3DAA-E299-447E-9B0A-6ACFC6013F5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HIT템플릿</Template>
  <TotalTime>5029</TotalTime>
  <Words>690</Words>
  <Application>Microsoft Office PowerPoint</Application>
  <PresentationFormat>와이드스크린</PresentationFormat>
  <Paragraphs>92</Paragraphs>
  <Slides>23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5" baseType="lpstr">
      <vt:lpstr>Amaranth</vt:lpstr>
      <vt:lpstr>Apple SD Gothic Neo</vt:lpstr>
      <vt:lpstr>Inconsolata</vt:lpstr>
      <vt:lpstr>나눔바른고딕</vt:lpstr>
      <vt:lpstr>나눔스퀘어 ExtraBold</vt:lpstr>
      <vt:lpstr>나눔스퀘어_ac ExtraBold</vt:lpstr>
      <vt:lpstr>맑은 고딕</vt:lpstr>
      <vt:lpstr>Arial</vt:lpstr>
      <vt:lpstr>Britannic Bold</vt:lpstr>
      <vt:lpstr>Calibri</vt:lpstr>
      <vt:lpstr>Wingdings</vt:lpstr>
      <vt:lpstr>HIT템플릿</vt:lpstr>
      <vt:lpstr>졸업연구논문</vt:lpstr>
      <vt:lpstr>이전 Conclusion</vt:lpstr>
      <vt:lpstr>이전 Future Work</vt:lpstr>
      <vt:lpstr>Contents</vt:lpstr>
      <vt:lpstr>Adversarial Attack</vt:lpstr>
      <vt:lpstr>PowerPoint 프레젠테이션</vt:lpstr>
      <vt:lpstr>PowerPoint 프레젠테이션</vt:lpstr>
      <vt:lpstr>GAN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Face recognition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Conclusion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Fonts 글꼴</dc:title>
  <dc:creator>John</dc:creator>
  <cp:lastModifiedBy>das97@naver.com</cp:lastModifiedBy>
  <cp:revision>261</cp:revision>
  <cp:lastPrinted>2016-11-28T00:53:03Z</cp:lastPrinted>
  <dcterms:created xsi:type="dcterms:W3CDTF">2019-03-02T03:50:50Z</dcterms:created>
  <dcterms:modified xsi:type="dcterms:W3CDTF">2021-07-20T07:58:23Z</dcterms:modified>
</cp:coreProperties>
</file>